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39"/>
  </p:notesMasterIdLst>
  <p:sldIdLst>
    <p:sldId id="256" r:id="rId5"/>
    <p:sldId id="258" r:id="rId6"/>
    <p:sldId id="334" r:id="rId7"/>
    <p:sldId id="333" r:id="rId8"/>
    <p:sldId id="672" r:id="rId9"/>
    <p:sldId id="670" r:id="rId10"/>
    <p:sldId id="257" r:id="rId11"/>
    <p:sldId id="342" r:id="rId12"/>
    <p:sldId id="343" r:id="rId13"/>
    <p:sldId id="345" r:id="rId14"/>
    <p:sldId id="259" r:id="rId15"/>
    <p:sldId id="335" r:id="rId16"/>
    <p:sldId id="336" r:id="rId17"/>
    <p:sldId id="338" r:id="rId18"/>
    <p:sldId id="339" r:id="rId19"/>
    <p:sldId id="340" r:id="rId20"/>
    <p:sldId id="337" r:id="rId21"/>
    <p:sldId id="348" r:id="rId22"/>
    <p:sldId id="341" r:id="rId23"/>
    <p:sldId id="329" r:id="rId24"/>
    <p:sldId id="350" r:id="rId25"/>
    <p:sldId id="352" r:id="rId26"/>
    <p:sldId id="353" r:id="rId27"/>
    <p:sldId id="262" r:id="rId28"/>
    <p:sldId id="263" r:id="rId29"/>
    <p:sldId id="264" r:id="rId30"/>
    <p:sldId id="327" r:id="rId31"/>
    <p:sldId id="266" r:id="rId32"/>
    <p:sldId id="265" r:id="rId33"/>
    <p:sldId id="267" r:id="rId34"/>
    <p:sldId id="268" r:id="rId35"/>
    <p:sldId id="328" r:id="rId36"/>
    <p:sldId id="354" r:id="rId37"/>
    <p:sldId id="355" r:id="rId38"/>
  </p:sldIdLst>
  <p:sldSz cx="9144000" cy="5143500" type="screen16x9"/>
  <p:notesSz cx="6858000" cy="9144000"/>
  <p:embeddedFontLst>
    <p:embeddedFont>
      <p:font typeface="Asap" pitchFamily="2" charset="77"/>
      <p:regular r:id="rId40"/>
      <p:bold r:id="rId41"/>
      <p:italic r:id="rId42"/>
      <p:boldItalic r:id="rId43"/>
    </p:embeddedFont>
    <p:embeddedFont>
      <p:font typeface="Assistant" pitchFamily="2" charset="-79"/>
      <p:regular r:id="rId44"/>
      <p:bold r:id="rId45"/>
    </p:embeddedFont>
    <p:embeddedFont>
      <p:font typeface="Biome" panose="020B05030302040208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4B"/>
    <a:srgbClr val="1CBD24"/>
    <a:srgbClr val="00AEDC"/>
    <a:srgbClr val="870885"/>
    <a:srgbClr val="0B643D"/>
    <a:srgbClr val="0C4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78C51C-9E2D-4A81-91B9-3A5C6A2ED98D}">
  <a:tblStyle styleId="{5678C51C-9E2D-4A81-91B9-3A5C6A2ED9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437" autoAdjust="0"/>
  </p:normalViewPr>
  <p:slideViewPr>
    <p:cSldViewPr snapToGrid="0">
      <p:cViewPr varScale="1">
        <p:scale>
          <a:sx n="155" d="100"/>
          <a:sy n="15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67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1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173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11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5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4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130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03be381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03be381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42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3cef278c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3cef278c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85c551a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85c551a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3cef278c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3cef278c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3cef278c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3cef278c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3cef278c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43cef278c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3cef278c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3cef278c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8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934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3E68-AF57-684B-B36C-2AB8A4BC5BC1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65F6A-F989-A840-B787-91AF34A453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01434F-2DD8-6B44-BD4E-80083105EF14}" type="datetime1">
              <a:rPr lang="en-MY" smtClean="0"/>
              <a:t>14/11/2023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B9717-6CC2-944F-A060-24581A2A1F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PROPERTY OF SEAIC :: M. H. M. Ramli</a:t>
            </a:r>
          </a:p>
        </p:txBody>
      </p:sp>
    </p:spTree>
    <p:extLst>
      <p:ext uri="{BB962C8B-B14F-4D97-AF65-F5344CB8AC3E}">
        <p14:creationId xmlns:p14="http://schemas.microsoft.com/office/powerpoint/2010/main" val="118693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73E68-AF57-684B-B36C-2AB8A4BC5BC1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65F6A-F989-A840-B787-91AF34A453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01434F-2DD8-6B44-BD4E-80083105EF14}" type="datetime1">
              <a:rPr lang="en-MY" smtClean="0"/>
              <a:t>14/11/2023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B9717-6CC2-944F-A060-24581A2A1F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PROPERTY OF SEAIC :: M. H. M. Ramli</a:t>
            </a:r>
          </a:p>
        </p:txBody>
      </p:sp>
    </p:spTree>
    <p:extLst>
      <p:ext uri="{BB962C8B-B14F-4D97-AF65-F5344CB8AC3E}">
        <p14:creationId xmlns:p14="http://schemas.microsoft.com/office/powerpoint/2010/main" val="337025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58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69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75402" y="-2502125"/>
            <a:ext cx="13705454" cy="10079450"/>
            <a:chOff x="-2075402" y="-2502125"/>
            <a:chExt cx="13705454" cy="10079450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4788992" y="736265"/>
              <a:ext cx="5667319" cy="566731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1408836" y="-183555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7641344" y="3518445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66">
            <a:off x="2749600" y="3425400"/>
            <a:ext cx="3645000" cy="4263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8400000" algn="bl" rotWithShape="0">
              <a:schemeClr val="accent1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1291500"/>
            <a:ext cx="7704000" cy="19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1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311" name="Google Shape;311;p31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317" name="Google Shape;317;p32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324" name="Google Shape;324;p3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1BB4-5BFA-9248-885A-3F04ABD8A33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F1C8D-261E-A04E-8517-F27B4F90D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872877" y="-2769325"/>
            <a:ext cx="15937775" cy="10869238"/>
            <a:chOff x="-3872877" y="-2769325"/>
            <a:chExt cx="15937775" cy="10869238"/>
          </a:xfrm>
        </p:grpSpPr>
        <p:sp>
          <p:nvSpPr>
            <p:cNvPr id="47" name="Google Shape;47;p6"/>
            <p:cNvSpPr/>
            <p:nvPr/>
          </p:nvSpPr>
          <p:spPr>
            <a:xfrm rot="-2700000">
              <a:off x="8179864" y="-210275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2700000">
              <a:off x="-3206311" y="119680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2700000">
              <a:off x="-2143611" y="421487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rot="2701">
            <a:off x="2418255" y="1298888"/>
            <a:ext cx="763800" cy="602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8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/>
          </p:nvPr>
        </p:nvSpPr>
        <p:spPr>
          <a:xfrm>
            <a:off x="1243944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243944" y="2283257"/>
            <a:ext cx="3112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rot="2701">
            <a:off x="2418255" y="3017839"/>
            <a:ext cx="763800" cy="602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8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1243944" y="366107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1243944" y="4002300"/>
            <a:ext cx="3112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 rot="2701">
            <a:off x="5961866" y="1298888"/>
            <a:ext cx="763800" cy="602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8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/>
          </p:nvPr>
        </p:nvSpPr>
        <p:spPr>
          <a:xfrm>
            <a:off x="4787556" y="1941825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4787556" y="2283257"/>
            <a:ext cx="3112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 rot="2701">
            <a:off x="5961912" y="3017841"/>
            <a:ext cx="763800" cy="602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8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4787556" y="3661002"/>
            <a:ext cx="3112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4787556" y="4002300"/>
            <a:ext cx="31125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-3831602" y="-3865575"/>
            <a:ext cx="16127200" cy="12690250"/>
            <a:chOff x="-3831602" y="-3865575"/>
            <a:chExt cx="16127200" cy="12690250"/>
          </a:xfrm>
        </p:grpSpPr>
        <p:sp>
          <p:nvSpPr>
            <p:cNvPr id="103" name="Google Shape;103;p13"/>
            <p:cNvSpPr/>
            <p:nvPr/>
          </p:nvSpPr>
          <p:spPr>
            <a:xfrm rot="-2700000">
              <a:off x="-728711" y="-319900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2700000">
              <a:off x="8410564" y="135259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2700000">
              <a:off x="-3165036" y="-46498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2700000">
              <a:off x="6429689" y="493964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-2106851" y="-3720500"/>
            <a:ext cx="13992396" cy="12506725"/>
            <a:chOff x="-2106851" y="-3720500"/>
            <a:chExt cx="13992396" cy="12506725"/>
          </a:xfrm>
        </p:grpSpPr>
        <p:sp>
          <p:nvSpPr>
            <p:cNvPr id="109" name="Google Shape;109;p14"/>
            <p:cNvSpPr/>
            <p:nvPr/>
          </p:nvSpPr>
          <p:spPr>
            <a:xfrm rot="-2700000">
              <a:off x="1268089" y="-305393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 rot="-2700000">
              <a:off x="3769989" y="490119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-2700000">
              <a:off x="6123548" y="-1454510"/>
              <a:ext cx="4773395" cy="477339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2700000">
              <a:off x="-1586321" y="2451080"/>
              <a:ext cx="2513340" cy="251334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 rot="-519">
            <a:off x="2584700" y="3085925"/>
            <a:ext cx="3974700" cy="6288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78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1182050" y="1428475"/>
            <a:ext cx="67800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>
            <a:off x="-2349001" y="-1850925"/>
            <a:ext cx="13312325" cy="9523425"/>
            <a:chOff x="-2349001" y="-1850925"/>
            <a:chExt cx="13312325" cy="9523425"/>
          </a:xfrm>
        </p:grpSpPr>
        <p:sp>
          <p:nvSpPr>
            <p:cNvPr id="124" name="Google Shape;124;p16"/>
            <p:cNvSpPr/>
            <p:nvPr/>
          </p:nvSpPr>
          <p:spPr>
            <a:xfrm rot="-2700000">
              <a:off x="8343769" y="-1143680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-2700000">
              <a:off x="6524444" y="5052945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-2700000">
              <a:off x="-1899556" y="3021195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-2700000">
              <a:off x="-1213281" y="-1401480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-2081401" y="-3910975"/>
            <a:ext cx="13306800" cy="11425975"/>
            <a:chOff x="-2081401" y="-3910975"/>
            <a:chExt cx="13306800" cy="11425975"/>
          </a:xfrm>
        </p:grpSpPr>
        <p:sp>
          <p:nvSpPr>
            <p:cNvPr id="131" name="Google Shape;131;p17"/>
            <p:cNvSpPr/>
            <p:nvPr/>
          </p:nvSpPr>
          <p:spPr>
            <a:xfrm rot="-2700000">
              <a:off x="490789" y="-324440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-2700000">
              <a:off x="8834255" y="-269719"/>
              <a:ext cx="1980889" cy="198088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2700000">
              <a:off x="-1671145" y="2967731"/>
              <a:ext cx="1980889" cy="198088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-2700000">
              <a:off x="5338455" y="5123856"/>
              <a:ext cx="1980889" cy="198088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7200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1"/>
          </p:nvPr>
        </p:nvSpPr>
        <p:spPr>
          <a:xfrm>
            <a:off x="720000" y="3218854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 idx="2"/>
          </p:nvPr>
        </p:nvSpPr>
        <p:spPr>
          <a:xfrm>
            <a:off x="3428856" y="2921337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3"/>
          </p:nvPr>
        </p:nvSpPr>
        <p:spPr>
          <a:xfrm>
            <a:off x="3428853" y="3218867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4"/>
          </p:nvPr>
        </p:nvSpPr>
        <p:spPr>
          <a:xfrm>
            <a:off x="6137700" y="2921326"/>
            <a:ext cx="2286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5"/>
          </p:nvPr>
        </p:nvSpPr>
        <p:spPr>
          <a:xfrm>
            <a:off x="6137694" y="3218879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187" name="Google Shape;187;p2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1519325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1"/>
          </p:nvPr>
        </p:nvSpPr>
        <p:spPr>
          <a:xfrm>
            <a:off x="1519325" y="2221523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 idx="2"/>
          </p:nvPr>
        </p:nvSpPr>
        <p:spPr>
          <a:xfrm>
            <a:off x="5556901" y="1891223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3"/>
          </p:nvPr>
        </p:nvSpPr>
        <p:spPr>
          <a:xfrm>
            <a:off x="5556901" y="2221523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 idx="4"/>
          </p:nvPr>
        </p:nvSpPr>
        <p:spPr>
          <a:xfrm>
            <a:off x="1519300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5"/>
          </p:nvPr>
        </p:nvSpPr>
        <p:spPr>
          <a:xfrm>
            <a:off x="1519325" y="363124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6"/>
          </p:nvPr>
        </p:nvSpPr>
        <p:spPr>
          <a:xfrm>
            <a:off x="5556876" y="3300998"/>
            <a:ext cx="2867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7"/>
          </p:nvPr>
        </p:nvSpPr>
        <p:spPr>
          <a:xfrm>
            <a:off x="5556901" y="363124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24"/>
          <p:cNvGrpSpPr/>
          <p:nvPr/>
        </p:nvGrpSpPr>
        <p:grpSpPr>
          <a:xfrm>
            <a:off x="-3283327" y="-1008375"/>
            <a:ext cx="15635400" cy="8544400"/>
            <a:chOff x="-3283327" y="-1008375"/>
            <a:chExt cx="15635400" cy="8544400"/>
          </a:xfrm>
        </p:grpSpPr>
        <p:sp>
          <p:nvSpPr>
            <p:cNvPr id="202" name="Google Shape;202;p24"/>
            <p:cNvSpPr/>
            <p:nvPr/>
          </p:nvSpPr>
          <p:spPr>
            <a:xfrm rot="-2700000">
              <a:off x="8278338" y="4257739"/>
              <a:ext cx="1731422" cy="173142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2700000">
              <a:off x="-1268756" y="2686120"/>
              <a:ext cx="1507410" cy="150741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2700000">
              <a:off x="8467039" y="-34180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2700000">
              <a:off x="-2616761" y="365099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0" r:id="rId5"/>
    <p:sldLayoutId id="2147483662" r:id="rId6"/>
    <p:sldLayoutId id="2147483663" r:id="rId7"/>
    <p:sldLayoutId id="2147483669" r:id="rId8"/>
    <p:sldLayoutId id="2147483670" r:id="rId9"/>
    <p:sldLayoutId id="2147483677" r:id="rId10"/>
    <p:sldLayoutId id="2147483678" r:id="rId11"/>
    <p:sldLayoutId id="2147483679" r:id="rId12"/>
    <p:sldLayoutId id="214748368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ircuitpython.org/librarie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nifr/pico-w/tree/main/Basic_Kits/02%20Blink%20LED%20GP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hanifr/pico-w/tree/main/Basic_Kits/03%20Running%20and%20Blink%20LED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anifr/pico-w/tree/main/Basic_Kits/12%20Buzz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ifr/pico-w/tree/main/Basic_Kits/04%20Active%20Low%20Push%20Butt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nifr/pico-w/tree/main/Basic_Kits/10%20Light%20Dependent%20Resistor%20(LDR)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nifr/pico-w/tree/main/Basic_Kits/15%203V-5.5V%20SR04P%20Ultrasonic%20Ranging%20Modul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hanifr/pico-w/tree/main/Basic_Kits/08%20DHT22%20Senso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anifr/pico-w/tree/main/Basic_Kits/16%20PIR%20Sensor%20Modul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ifr/pico-w/tree/main/Basic_Kits/18%20WiFi%20Connec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hanifr/pico-w/tree/main/Basic_Kits/18%20WiFi%20Connect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hanifr/pico-w/tree/main/Basic_Kits/18%20WiFi%20Connec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board/raspberry_pi_pico_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subTitle" idx="1"/>
          </p:nvPr>
        </p:nvSpPr>
        <p:spPr>
          <a:xfrm rot="-566">
            <a:off x="2677296" y="2031689"/>
            <a:ext cx="3777992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dirty="0">
                <a:latin typeface="Assistant" pitchFamily="2" charset="-79"/>
                <a:cs typeface="Assistant" pitchFamily="2" charset="-79"/>
              </a:rPr>
              <a:t>INTRODUCTION TO CIRCUITPYTHON</a:t>
            </a:r>
            <a:endParaRPr sz="18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/>
          </p:nvPr>
        </p:nvSpPr>
        <p:spPr>
          <a:xfrm>
            <a:off x="825103" y="811161"/>
            <a:ext cx="7704000" cy="10968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" sz="4800" b="1" dirty="0">
                <a:latin typeface="Biome" panose="020B0503030204020804" pitchFamily="34" charset="0"/>
                <a:cs typeface="Biome" panose="020B0503030204020804" pitchFamily="34" charset="0"/>
              </a:rPr>
              <a:t>RASPBERRY PI PICO W</a:t>
            </a:r>
            <a:endParaRPr sz="48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026" name="Picture 2" descr="Raspberry Pi Pico Wireless - SMD or Pre-soldered Headers">
            <a:extLst>
              <a:ext uri="{FF2B5EF4-FFF2-40B4-BE49-F238E27FC236}">
                <a16:creationId xmlns:a16="http://schemas.microsoft.com/office/drawing/2014/main" id="{14BF9A7A-057F-AAE3-49E7-8D08979D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4" y="2571750"/>
            <a:ext cx="2464275" cy="24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new experience – Diving into python. – IKnowThatBlog">
            <a:extLst>
              <a:ext uri="{FF2B5EF4-FFF2-40B4-BE49-F238E27FC236}">
                <a16:creationId xmlns:a16="http://schemas.microsoft.com/office/drawing/2014/main" id="{1B25886A-16AD-C6EB-41F4-D840FEA3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31" y="2982586"/>
            <a:ext cx="3285203" cy="16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INSTALLATION PROCESS</a:t>
            </a:r>
            <a:endParaRPr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423780" y="1415242"/>
            <a:ext cx="45294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IDE installation</a:t>
            </a:r>
          </a:p>
          <a:p>
            <a:pPr algn="l"/>
            <a:endParaRPr lang="en-US" sz="1400" b="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Navigate to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https://thonny.org/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latin typeface="Biome" panose="020B0503030204020804" pitchFamily="34" charset="0"/>
                <a:cs typeface="Biome" panose="020B0503030204020804" pitchFamily="34" charset="0"/>
              </a:rPr>
              <a:t>Select version that support laptop’s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OS i.e., </a:t>
            </a: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Windows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for windows users.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>
                <a:latin typeface="Biome" panose="020B0503030204020804" pitchFamily="34" charset="0"/>
                <a:cs typeface="Biome" panose="020B0503030204020804" pitchFamily="34" charset="0"/>
              </a:rPr>
              <a:t>Make sure to </a:t>
            </a:r>
            <a:r>
              <a:rPr lang="en-US" sz="1400" dirty="0">
                <a:latin typeface="Biome" panose="020B0503030204020804" pitchFamily="34" charset="0"/>
                <a:cs typeface="Biome" panose="020B0503030204020804" pitchFamily="34" charset="0"/>
              </a:rPr>
              <a:t>follow along the installation p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rocedure until complete</a:t>
            </a:r>
          </a:p>
          <a:p>
            <a:pPr marL="342900" indent="-342900" algn="l">
              <a:buFont typeface="+mj-lt"/>
              <a:buAutoNum type="arabicPeriod"/>
            </a:pPr>
            <a:endParaRPr lang="en-GB" sz="1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00771-51F7-2835-98D4-266E3D9DC7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3195" y="953603"/>
            <a:ext cx="4148529" cy="4189897"/>
          </a:xfrm>
          <a:prstGeom prst="rect">
            <a:avLst/>
          </a:prstGeom>
          <a:ln>
            <a:solidFill>
              <a:srgbClr val="1CBD24"/>
            </a:solidFill>
          </a:ln>
        </p:spPr>
      </p:pic>
    </p:spTree>
    <p:extLst>
      <p:ext uri="{BB962C8B-B14F-4D97-AF65-F5344CB8AC3E}">
        <p14:creationId xmlns:p14="http://schemas.microsoft.com/office/powerpoint/2010/main" val="302162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359420" y="806276"/>
            <a:ext cx="325460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Connect Pico-W to your Laptop via USB Port.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Wait until green LED blink and launch 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Thonny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IDE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Navigate to a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Run 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tab and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Select interpreter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Select </a:t>
            </a:r>
            <a:r>
              <a:rPr 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 (generic)</a:t>
            </a: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On the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Port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Selection, choose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&lt;Try to detect port automatically&gt;</a:t>
            </a:r>
          </a:p>
          <a:p>
            <a:pPr marL="342900" indent="-342900">
              <a:buAutoNum type="arabicPeriod"/>
            </a:pP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Click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OK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3E35987-99C7-4EF1-6187-E1833E26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16" y="610881"/>
            <a:ext cx="5532265" cy="45316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50D0778-8CB6-4A15-FD53-C8DA8C601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" y="702129"/>
            <a:ext cx="5958175" cy="441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5944751" y="1252911"/>
            <a:ext cx="317295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Check the connectivity status 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If not connected, check the previous step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If the connection is ok, it says something like: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lvl="2"/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      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Code done running...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AC808D-B9E1-D2FB-1BD5-EB54CD4F2358}"/>
              </a:ext>
            </a:extLst>
          </p:cNvPr>
          <p:cNvSpPr/>
          <p:nvPr/>
        </p:nvSpPr>
        <p:spPr>
          <a:xfrm>
            <a:off x="1104579" y="3966881"/>
            <a:ext cx="4812125" cy="998923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4A6A3B-2497-23E6-F230-FF17FC9AA8D8}"/>
              </a:ext>
            </a:extLst>
          </p:cNvPr>
          <p:cNvCxnSpPr/>
          <p:nvPr/>
        </p:nvCxnSpPr>
        <p:spPr>
          <a:xfrm flipV="1">
            <a:off x="3711389" y="2740797"/>
            <a:ext cx="2624095" cy="1198709"/>
          </a:xfrm>
          <a:prstGeom prst="straightConnector1">
            <a:avLst/>
          </a:prstGeom>
          <a:ln w="3810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9DDF74C-82AC-81FF-06E6-597713B53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8548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" y="702129"/>
            <a:ext cx="5958175" cy="441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5944751" y="1252911"/>
            <a:ext cx="317295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Navigate to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View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tab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Select </a:t>
            </a:r>
            <a:r>
              <a:rPr lang="en-US" b="1" dirty="0">
                <a:solidFill>
                  <a:srgbClr val="0C472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Files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C472B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Double click on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code.py 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to start coding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Now on the code window write the following lines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AC808D-B9E1-D2FB-1BD5-EB54CD4F2358}"/>
              </a:ext>
            </a:extLst>
          </p:cNvPr>
          <p:cNvSpPr/>
          <p:nvPr/>
        </p:nvSpPr>
        <p:spPr>
          <a:xfrm>
            <a:off x="28814" y="1075764"/>
            <a:ext cx="1181420" cy="386122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F65E04-4837-855E-66ED-CB89997C9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4" t="7304" r="41176" b="54671"/>
          <a:stretch/>
        </p:blipFill>
        <p:spPr>
          <a:xfrm>
            <a:off x="6205732" y="3232106"/>
            <a:ext cx="2690656" cy="18650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C1495-B2E0-83C1-BF1F-12D0AAC6A181}"/>
              </a:ext>
            </a:extLst>
          </p:cNvPr>
          <p:cNvCxnSpPr/>
          <p:nvPr/>
        </p:nvCxnSpPr>
        <p:spPr>
          <a:xfrm flipV="1">
            <a:off x="1281313" y="2039630"/>
            <a:ext cx="4914898" cy="1141078"/>
          </a:xfrm>
          <a:prstGeom prst="straightConnector1">
            <a:avLst/>
          </a:prstGeom>
          <a:ln w="3810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E439C-045D-E842-418F-2F8F72942B0F}"/>
              </a:ext>
            </a:extLst>
          </p:cNvPr>
          <p:cNvSpPr/>
          <p:nvPr/>
        </p:nvSpPr>
        <p:spPr>
          <a:xfrm>
            <a:off x="96050" y="864453"/>
            <a:ext cx="2017058" cy="18249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72968E-F7BF-B889-4BC0-DCAE54F3F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8098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" y="702129"/>
            <a:ext cx="5958175" cy="441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5944751" y="1252911"/>
            <a:ext cx="317295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Navigate to </a:t>
            </a:r>
            <a:r>
              <a:rPr lang="en-US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View</a:t>
            </a: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Select </a:t>
            </a:r>
            <a:r>
              <a:rPr lang="en-US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Double click on </a:t>
            </a:r>
            <a:r>
              <a:rPr lang="en-US" b="1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code.py </a:t>
            </a: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to start coding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Now on the code window write the following lines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Once complete, click </a:t>
            </a:r>
            <a:r>
              <a:rPr lang="en-US" b="1" dirty="0">
                <a:solidFill>
                  <a:srgbClr val="0C472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RUN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button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AC808D-B9E1-D2FB-1BD5-EB54CD4F2358}"/>
              </a:ext>
            </a:extLst>
          </p:cNvPr>
          <p:cNvSpPr/>
          <p:nvPr/>
        </p:nvSpPr>
        <p:spPr>
          <a:xfrm>
            <a:off x="28814" y="1075764"/>
            <a:ext cx="1181420" cy="386122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E439C-045D-E842-418F-2F8F72942B0F}"/>
              </a:ext>
            </a:extLst>
          </p:cNvPr>
          <p:cNvSpPr/>
          <p:nvPr/>
        </p:nvSpPr>
        <p:spPr>
          <a:xfrm>
            <a:off x="96050" y="864453"/>
            <a:ext cx="2017058" cy="18249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E8A862-97F3-AF0E-4615-2402291D3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0" t="3163" r="68514" b="92071"/>
          <a:stretch/>
        </p:blipFill>
        <p:spPr>
          <a:xfrm>
            <a:off x="3122515" y="3006618"/>
            <a:ext cx="4769508" cy="528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6BD7F9-03D4-3956-2D0A-DA4D336FC784}"/>
              </a:ext>
            </a:extLst>
          </p:cNvPr>
          <p:cNvCxnSpPr/>
          <p:nvPr/>
        </p:nvCxnSpPr>
        <p:spPr>
          <a:xfrm>
            <a:off x="2131359" y="1091612"/>
            <a:ext cx="2417589" cy="1836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46FF81-4169-5FF0-BE76-3051AEF4410E}"/>
              </a:ext>
            </a:extLst>
          </p:cNvPr>
          <p:cNvSpPr/>
          <p:nvPr/>
        </p:nvSpPr>
        <p:spPr>
          <a:xfrm>
            <a:off x="3112032" y="2953550"/>
            <a:ext cx="4840942" cy="6675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144E3-87B3-2A10-12D4-D8D4386EE291}"/>
              </a:ext>
            </a:extLst>
          </p:cNvPr>
          <p:cNvSpPr/>
          <p:nvPr/>
        </p:nvSpPr>
        <p:spPr>
          <a:xfrm>
            <a:off x="4514369" y="3092823"/>
            <a:ext cx="326571" cy="384201"/>
          </a:xfrm>
          <a:prstGeom prst="roundRect">
            <a:avLst/>
          </a:prstGeom>
          <a:noFill/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37CF5E6-B09E-0302-A7BD-5FE89BB4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936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0A5443-8FF6-B866-E490-373ACE2B5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" y="702129"/>
            <a:ext cx="5958175" cy="4411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5944751" y="1252911"/>
            <a:ext cx="317295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To edit the code, you need to stop the running program by clicking on </a:t>
            </a:r>
            <a:r>
              <a:rPr lang="en-US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STOP 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button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AC808D-B9E1-D2FB-1BD5-EB54CD4F2358}"/>
              </a:ext>
            </a:extLst>
          </p:cNvPr>
          <p:cNvSpPr/>
          <p:nvPr/>
        </p:nvSpPr>
        <p:spPr>
          <a:xfrm>
            <a:off x="28814" y="1075764"/>
            <a:ext cx="1181420" cy="386122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E439C-045D-E842-418F-2F8F72942B0F}"/>
              </a:ext>
            </a:extLst>
          </p:cNvPr>
          <p:cNvSpPr/>
          <p:nvPr/>
        </p:nvSpPr>
        <p:spPr>
          <a:xfrm>
            <a:off x="96050" y="864453"/>
            <a:ext cx="2017058" cy="18249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E8A862-97F3-AF0E-4615-2402291D3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0" t="3163" r="68514" b="92071"/>
          <a:stretch/>
        </p:blipFill>
        <p:spPr>
          <a:xfrm>
            <a:off x="3122515" y="3006618"/>
            <a:ext cx="4769508" cy="528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6BD7F9-03D4-3956-2D0A-DA4D336FC784}"/>
              </a:ext>
            </a:extLst>
          </p:cNvPr>
          <p:cNvCxnSpPr/>
          <p:nvPr/>
        </p:nvCxnSpPr>
        <p:spPr>
          <a:xfrm>
            <a:off x="2131359" y="1091612"/>
            <a:ext cx="2417589" cy="1836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46FF81-4169-5FF0-BE76-3051AEF4410E}"/>
              </a:ext>
            </a:extLst>
          </p:cNvPr>
          <p:cNvSpPr/>
          <p:nvPr/>
        </p:nvSpPr>
        <p:spPr>
          <a:xfrm>
            <a:off x="3112032" y="2953550"/>
            <a:ext cx="4840942" cy="6675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144E3-87B3-2A10-12D4-D8D4386EE291}"/>
              </a:ext>
            </a:extLst>
          </p:cNvPr>
          <p:cNvSpPr/>
          <p:nvPr/>
        </p:nvSpPr>
        <p:spPr>
          <a:xfrm>
            <a:off x="6944445" y="3107230"/>
            <a:ext cx="326571" cy="3842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circuit board with yellow and green wires&#10;&#10;Description automatically generated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5" y="1568007"/>
            <a:ext cx="5958175" cy="2679838"/>
          </a:xfrm>
          <a:prstGeom prst="rect">
            <a:avLst/>
          </a:prstGeom>
          <a:ln>
            <a:solidFill>
              <a:srgbClr val="1CBD2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143306" y="1569877"/>
            <a:ext cx="317295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Observe the LED status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To edit the code, first </a:t>
            </a:r>
            <a:r>
              <a:rPr lang="en-US" b="1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STOP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the running program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Then modify the code and once completed, click </a:t>
            </a:r>
            <a:r>
              <a:rPr lang="en-US" b="1" dirty="0">
                <a:solidFill>
                  <a:srgbClr val="0C472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RUN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again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0E66ED-7B22-8DCB-D179-A420824B56FD}"/>
              </a:ext>
            </a:extLst>
          </p:cNvPr>
          <p:cNvSpPr/>
          <p:nvPr/>
        </p:nvSpPr>
        <p:spPr>
          <a:xfrm>
            <a:off x="4091748" y="3256109"/>
            <a:ext cx="163285" cy="278546"/>
          </a:xfrm>
          <a:prstGeom prst="roundRect">
            <a:avLst/>
          </a:prstGeom>
          <a:solidFill>
            <a:srgbClr val="FFFF00"/>
          </a:solidFill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A22297-E19A-6A47-8E8F-250282FE1CA1}"/>
              </a:ext>
            </a:extLst>
          </p:cNvPr>
          <p:cNvCxnSpPr>
            <a:cxnSpLocks/>
          </p:cNvCxnSpPr>
          <p:nvPr/>
        </p:nvCxnSpPr>
        <p:spPr>
          <a:xfrm flipH="1" flipV="1">
            <a:off x="2854411" y="2571750"/>
            <a:ext cx="1193155" cy="868294"/>
          </a:xfrm>
          <a:prstGeom prst="straightConnector1">
            <a:avLst/>
          </a:prstGeom>
          <a:ln w="5715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488A611-363E-3084-450E-D022F62B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GETTING STARTED WITH THONNY IDE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654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0A5443-8FF6-B866-E490-373ACE2B5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26" y="9605"/>
            <a:ext cx="6485933" cy="692887"/>
          </a:xfrm>
        </p:spPr>
        <p:txBody>
          <a:bodyPr/>
          <a:lstStyle/>
          <a:p>
            <a:r>
              <a:rPr lang="en-US" b="1" dirty="0"/>
              <a:t>UNDERSTANDING THE LOGICS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44450" y="933773"/>
            <a:ext cx="3172959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import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Include any library to use with the program</a:t>
            </a:r>
          </a:p>
          <a:p>
            <a:endParaRPr lang="en-US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while True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 loop that run the program repeatedly</a:t>
            </a:r>
          </a:p>
          <a:p>
            <a:endParaRPr lang="en-US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True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Set an element to </a:t>
            </a:r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HIGH</a:t>
            </a:r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 (ON state)</a:t>
            </a:r>
          </a:p>
          <a:p>
            <a:endParaRPr lang="en-US" dirty="0">
              <a:solidFill>
                <a:schemeClr val="tx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False</a:t>
            </a:r>
          </a:p>
          <a:p>
            <a:pPr marL="285750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Set an element to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LOW 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(OFF state)</a:t>
            </a:r>
          </a:p>
          <a:p>
            <a:pPr marL="285750" indent="-285750"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 err="1">
                <a:solidFill>
                  <a:schemeClr val="accent4">
                    <a:lumMod val="6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time</a:t>
            </a:r>
            <a:r>
              <a:rPr 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.sleep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Set a time for a task to run (in seconds)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0E66ED-7B22-8DCB-D179-A420824B56FD}"/>
              </a:ext>
            </a:extLst>
          </p:cNvPr>
          <p:cNvSpPr/>
          <p:nvPr/>
        </p:nvSpPr>
        <p:spPr>
          <a:xfrm>
            <a:off x="4091748" y="3256109"/>
            <a:ext cx="163285" cy="278546"/>
          </a:xfrm>
          <a:prstGeom prst="roundRect">
            <a:avLst/>
          </a:prstGeom>
          <a:solidFill>
            <a:srgbClr val="FFFF00"/>
          </a:solidFill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9AD0B6-B879-3F60-D6AE-4AF91FDAF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4" t="7304" r="41176" b="54671"/>
          <a:stretch/>
        </p:blipFill>
        <p:spPr>
          <a:xfrm>
            <a:off x="3204115" y="920988"/>
            <a:ext cx="5940750" cy="41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64A48-FAB8-EFAF-C557-9C1EB4CBF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572" b="3456"/>
          <a:stretch/>
        </p:blipFill>
        <p:spPr>
          <a:xfrm>
            <a:off x="636785" y="641167"/>
            <a:ext cx="7824326" cy="4312060"/>
          </a:xfrm>
          <a:prstGeom prst="rect">
            <a:avLst/>
          </a:prstGeom>
          <a:ln>
            <a:solidFill>
              <a:srgbClr val="1CBD24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488A611-363E-3084-450E-D022F62B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774" y="-2818"/>
            <a:ext cx="6624348" cy="692887"/>
          </a:xfrm>
        </p:spPr>
        <p:txBody>
          <a:bodyPr/>
          <a:lstStyle/>
          <a:p>
            <a:r>
              <a:rPr lang="en-US" b="1" dirty="0"/>
              <a:t>PICO W PINOUT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6611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0A5443-8FF6-B866-E490-373ACE2B5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26" y="9605"/>
            <a:ext cx="6485933" cy="692887"/>
          </a:xfrm>
        </p:spPr>
        <p:txBody>
          <a:bodyPr/>
          <a:lstStyle/>
          <a:p>
            <a:r>
              <a:rPr lang="en-US" b="1" dirty="0"/>
              <a:t>ADDING A LIBRARY IN THONNY IDE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F64E1-06F3-31BE-55AB-369238882145}"/>
              </a:ext>
            </a:extLst>
          </p:cNvPr>
          <p:cNvSpPr txBox="1"/>
          <p:nvPr/>
        </p:nvSpPr>
        <p:spPr>
          <a:xfrm>
            <a:off x="595536" y="913895"/>
            <a:ext cx="795368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har char="•"/>
            </a:pPr>
            <a:r>
              <a:rPr lang="en-US" sz="1800" dirty="0">
                <a:latin typeface="Biome" panose="020B0503030204020804" pitchFamily="34" charset="0"/>
                <a:cs typeface="Biome" panose="020B0503030204020804" pitchFamily="34" charset="0"/>
              </a:rPr>
              <a:t>Normally, a task requires a specific library to be functional</a:t>
            </a:r>
          </a:p>
          <a:p>
            <a:pPr marL="342900" indent="-342900">
              <a:buChar char="•"/>
            </a:pPr>
            <a:endParaRPr lang="en-US" sz="18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Char char="•"/>
            </a:pPr>
            <a:r>
              <a:rPr lang="en-US" sz="1800" dirty="0">
                <a:latin typeface="Biome" panose="020B0503030204020804" pitchFamily="34" charset="0"/>
                <a:cs typeface="Biome" panose="020B0503030204020804" pitchFamily="34" charset="0"/>
              </a:rPr>
              <a:t>Complex or high-level tasks often demand the integration of specific libraries to ensure smooth execution.</a:t>
            </a:r>
          </a:p>
          <a:p>
            <a:pPr marL="342900" indent="-342900">
              <a:buChar char="•"/>
            </a:pPr>
            <a:endParaRPr lang="en-US" sz="18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Char char="•"/>
            </a:pPr>
            <a:r>
              <a:rPr lang="en-US" sz="1800" dirty="0">
                <a:latin typeface="Biome" panose="020B0503030204020804" pitchFamily="34" charset="0"/>
                <a:cs typeface="Biome" panose="020B0503030204020804" pitchFamily="34" charset="0"/>
              </a:rPr>
              <a:t>Note that different versions of a library are tailored for distinct IDE versions or firmware versions on devices like the Pico. This ensures compatibility and optimal performance across varying software and hardware environments.</a:t>
            </a:r>
          </a:p>
          <a:p>
            <a:pPr marL="342900" indent="-342900">
              <a:buChar char="•"/>
            </a:pPr>
            <a:endParaRPr lang="en-US" sz="18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Char char="•"/>
            </a:pPr>
            <a:r>
              <a:rPr lang="en-US" sz="1800" dirty="0">
                <a:latin typeface="Biome" panose="020B0503030204020804" pitchFamily="34" charset="0"/>
                <a:cs typeface="Biome" panose="020B0503030204020804" pitchFamily="34" charset="0"/>
              </a:rPr>
              <a:t>Let's demonstrate how a library is added.</a:t>
            </a:r>
          </a:p>
        </p:txBody>
      </p:sp>
    </p:spTree>
    <p:extLst>
      <p:ext uri="{BB962C8B-B14F-4D97-AF65-F5344CB8AC3E}">
        <p14:creationId xmlns:p14="http://schemas.microsoft.com/office/powerpoint/2010/main" val="4827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592999" y="821266"/>
            <a:ext cx="8203867" cy="41857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in a Glance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Programming language based on Python, designed for microcontrollers and small computing devices. 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Language: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uses a subset of the Python programming language. 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Ease of Use: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beginner-friendly. It typically involves a simpler setup, and users can get started quickly without much prior knowledge of programming or electronics.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Platform Support: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microcontrollers such as those from Adafruit, and it may be limited in terms of hardware support compared to Arduino.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Interactive Development: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Users can connect to the board via USB and edit code directly on the device without needing additional hardware.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No Compilation Required: 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Code is interpreted rather than compiled, which simplifies the development process for beginners.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0383D-0BC3-0C9F-D005-900C666B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494" y="-1615"/>
            <a:ext cx="6780000" cy="702833"/>
          </a:xfrm>
        </p:spPr>
        <p:txBody>
          <a:bodyPr/>
          <a:lstStyle/>
          <a:p>
            <a:r>
              <a:rPr lang="en-US" b="1" dirty="0"/>
              <a:t>ADDING A LIBRARY IN THONNY IDE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CC337-5D70-91DF-7A7B-DA530B6EA819}"/>
              </a:ext>
            </a:extLst>
          </p:cNvPr>
          <p:cNvSpPr txBox="1"/>
          <p:nvPr/>
        </p:nvSpPr>
        <p:spPr>
          <a:xfrm>
            <a:off x="593000" y="821266"/>
            <a:ext cx="743092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Biome" panose="020B0503030204020804" pitchFamily="34" charset="0"/>
                <a:cs typeface="Biome" panose="020B0503030204020804" pitchFamily="34" charset="0"/>
              </a:rPr>
              <a:t>Navigate to </a:t>
            </a:r>
            <a:r>
              <a:rPr lang="en-US" sz="1400" b="1" dirty="0">
                <a:latin typeface="Biome" panose="020B0503030204020804" pitchFamily="34" charset="0"/>
                <a:cs typeface="Biome" panose="020B0503030204020804" pitchFamily="34" charset="0"/>
                <a:hlinkClick r:id="rId2"/>
              </a:rPr>
              <a:t>https://circuitpython.org/libraries</a:t>
            </a:r>
            <a:endParaRPr lang="en-US" sz="1400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Select a version named: </a:t>
            </a:r>
            <a:r>
              <a:rPr lang="en-US" sz="1400" b="1" dirty="0">
                <a:latin typeface="Biome" panose="020B0503030204020804" pitchFamily="34" charset="0"/>
                <a:cs typeface="Biome" panose="020B0503030204020804" pitchFamily="34" charset="0"/>
              </a:rPr>
              <a:t>“adafruit-circuitpython-bundle-8.x-mpy-20231110.zip”</a:t>
            </a:r>
          </a:p>
          <a:p>
            <a:pPr marL="342900" indent="-342900">
              <a:buAutoNum type="arabicPeriod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88AB9E-DDBB-CBBC-9DBD-5BA93F48E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387"/>
          <a:stretch/>
        </p:blipFill>
        <p:spPr>
          <a:xfrm>
            <a:off x="685294" y="2179948"/>
            <a:ext cx="7772400" cy="29635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1AA143-EC43-95AE-688E-B4BAF6F93DA5}"/>
              </a:ext>
            </a:extLst>
          </p:cNvPr>
          <p:cNvSpPr/>
          <p:nvPr/>
        </p:nvSpPr>
        <p:spPr>
          <a:xfrm>
            <a:off x="1181494" y="3761295"/>
            <a:ext cx="2824898" cy="490194"/>
          </a:xfrm>
          <a:prstGeom prst="roundRect">
            <a:avLst/>
          </a:prstGeom>
          <a:noFill/>
          <a:ln w="38100"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14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0383D-0BC3-0C9F-D005-900C666B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494" y="-1615"/>
            <a:ext cx="6780000" cy="702833"/>
          </a:xfrm>
        </p:spPr>
        <p:txBody>
          <a:bodyPr/>
          <a:lstStyle/>
          <a:p>
            <a:r>
              <a:rPr lang="en-US" b="1" dirty="0"/>
              <a:t>ADDING A LIBRARY IN THONNY IDE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CC337-5D70-91DF-7A7B-DA530B6EA819}"/>
              </a:ext>
            </a:extLst>
          </p:cNvPr>
          <p:cNvSpPr txBox="1"/>
          <p:nvPr/>
        </p:nvSpPr>
        <p:spPr>
          <a:xfrm>
            <a:off x="593000" y="821266"/>
            <a:ext cx="74309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Decompress the downloaded zip file and navigate into the folder location a sub folder named </a:t>
            </a:r>
            <a:r>
              <a:rPr lang="en-US" b="1" i="1" dirty="0">
                <a:latin typeface="Biome" panose="020B0503030204020804" pitchFamily="34" charset="0"/>
                <a:cs typeface="Biome" panose="020B0503030204020804" pitchFamily="34" charset="0"/>
              </a:rPr>
              <a:t>lib</a:t>
            </a:r>
            <a:endParaRPr lang="en-US" sz="1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4E3E38-A4F5-BD1B-3F16-EC4AC234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980"/>
            <a:ext cx="9144750" cy="27243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8906AE-895A-0F33-ED42-2D6B5A5DFD0F}"/>
              </a:ext>
            </a:extLst>
          </p:cNvPr>
          <p:cNvSpPr/>
          <p:nvPr/>
        </p:nvSpPr>
        <p:spPr>
          <a:xfrm>
            <a:off x="1868129" y="2035277"/>
            <a:ext cx="894736" cy="235975"/>
          </a:xfrm>
          <a:prstGeom prst="roundRect">
            <a:avLst/>
          </a:prstGeom>
          <a:noFill/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8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0383D-0BC3-0C9F-D005-900C666B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494" y="-1615"/>
            <a:ext cx="6780000" cy="702833"/>
          </a:xfrm>
        </p:spPr>
        <p:txBody>
          <a:bodyPr/>
          <a:lstStyle/>
          <a:p>
            <a:r>
              <a:rPr lang="en-US" b="1" dirty="0"/>
              <a:t>ADDING A LIBRARY IN THONNY IDE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CC337-5D70-91DF-7A7B-DA530B6EA819}"/>
              </a:ext>
            </a:extLst>
          </p:cNvPr>
          <p:cNvSpPr txBox="1"/>
          <p:nvPr/>
        </p:nvSpPr>
        <p:spPr>
          <a:xfrm>
            <a:off x="593000" y="821266"/>
            <a:ext cx="74309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To include a library into Pico W, simple drag and drop a 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xxx.mpy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into the device named 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CIRCUITPY</a:t>
            </a:r>
            <a:endParaRPr lang="en-US" sz="1400" b="1" i="1" dirty="0">
              <a:solidFill>
                <a:schemeClr val="tx2">
                  <a:lumMod val="2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E3E38-A4F5-BD1B-3F16-EC4AC234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166" y="1413980"/>
            <a:ext cx="8838418" cy="272438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8906AE-895A-0F33-ED42-2D6B5A5DFD0F}"/>
              </a:ext>
            </a:extLst>
          </p:cNvPr>
          <p:cNvSpPr/>
          <p:nvPr/>
        </p:nvSpPr>
        <p:spPr>
          <a:xfrm>
            <a:off x="2084439" y="2557574"/>
            <a:ext cx="894736" cy="157315"/>
          </a:xfrm>
          <a:prstGeom prst="roundRect">
            <a:avLst/>
          </a:prstGeom>
          <a:noFill/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AB1C5-21A9-1C3D-ACB3-39400C272E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14400" y="2636232"/>
            <a:ext cx="1170039" cy="329605"/>
          </a:xfrm>
          <a:prstGeom prst="straightConnector1">
            <a:avLst/>
          </a:prstGeom>
          <a:ln w="3810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7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0383D-0BC3-0C9F-D005-900C666B3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494" y="-1615"/>
            <a:ext cx="6780000" cy="702833"/>
          </a:xfrm>
        </p:spPr>
        <p:txBody>
          <a:bodyPr/>
          <a:lstStyle/>
          <a:p>
            <a:r>
              <a:rPr lang="en-US" b="1" dirty="0"/>
              <a:t>ADDING A LIBRARY IN THONNY IDE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CC337-5D70-91DF-7A7B-DA530B6EA819}"/>
              </a:ext>
            </a:extLst>
          </p:cNvPr>
          <p:cNvSpPr txBox="1"/>
          <p:nvPr/>
        </p:nvSpPr>
        <p:spPr>
          <a:xfrm>
            <a:off x="593000" y="821266"/>
            <a:ext cx="74309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Now click on CIRCUITPY, you will notice the 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xxx.mpy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is available in Pico W</a:t>
            </a:r>
            <a:endParaRPr lang="en-US" sz="1400" b="1" i="1" dirty="0">
              <a:solidFill>
                <a:schemeClr val="tx2">
                  <a:lumMod val="2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E3E38-A4F5-BD1B-3F16-EC4AC234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166" y="1547912"/>
            <a:ext cx="8838418" cy="245652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8906AE-895A-0F33-ED42-2D6B5A5DFD0F}"/>
              </a:ext>
            </a:extLst>
          </p:cNvPr>
          <p:cNvSpPr/>
          <p:nvPr/>
        </p:nvSpPr>
        <p:spPr>
          <a:xfrm>
            <a:off x="2084439" y="2557574"/>
            <a:ext cx="894736" cy="157315"/>
          </a:xfrm>
          <a:prstGeom prst="roundRect">
            <a:avLst/>
          </a:prstGeom>
          <a:noFill/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AB1C5-21A9-1C3D-ACB3-39400C272E00}"/>
              </a:ext>
            </a:extLst>
          </p:cNvPr>
          <p:cNvCxnSpPr>
            <a:cxnSpLocks/>
          </p:cNvCxnSpPr>
          <p:nvPr/>
        </p:nvCxnSpPr>
        <p:spPr>
          <a:xfrm flipV="1">
            <a:off x="1729946" y="2776151"/>
            <a:ext cx="354493" cy="996779"/>
          </a:xfrm>
          <a:prstGeom prst="straightConnector1">
            <a:avLst/>
          </a:prstGeom>
          <a:ln w="3810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48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>
                <a:latin typeface="Assistant" pitchFamily="2" charset="-79"/>
                <a:cs typeface="Assistant" pitchFamily="2" charset="-79"/>
              </a:rPr>
              <a:t>BLINK AN EXTERNAL 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68701-CE9D-4104-53E1-418BC4FC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3" y="1215519"/>
            <a:ext cx="4727323" cy="2468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900EB-C41C-FA5B-8BA6-E718A7669805}"/>
              </a:ext>
            </a:extLst>
          </p:cNvPr>
          <p:cNvSpPr txBox="1"/>
          <p:nvPr/>
        </p:nvSpPr>
        <p:spPr>
          <a:xfrm>
            <a:off x="5025877" y="721480"/>
            <a:ext cx="269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Required Components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330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493B6-6137-2405-DEEA-75AB82A95D10}"/>
              </a:ext>
            </a:extLst>
          </p:cNvPr>
          <p:cNvSpPr txBox="1"/>
          <p:nvPr/>
        </p:nvSpPr>
        <p:spPr>
          <a:xfrm>
            <a:off x="5025877" y="2344722"/>
            <a:ext cx="41181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import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time</a:t>
            </a:r>
          </a:p>
          <a:p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import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board</a:t>
            </a:r>
          </a:p>
          <a:p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import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digitalio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led =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digitalio.DigitalInOut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(board.GP0)</a:t>
            </a:r>
          </a:p>
          <a:p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led.direction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=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digitalio.Direction.OUTPUT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while True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  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led.value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= </a:t>
            </a:r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True</a:t>
            </a: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  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time.sleep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(0.5)</a:t>
            </a: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  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led.value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= </a:t>
            </a:r>
            <a:r>
              <a:rPr lang="en-GB" dirty="0">
                <a:solidFill>
                  <a:srgbClr val="87088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False</a:t>
            </a: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  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time.sleep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7FD43-CFCC-43C5-BFCA-705F23E13A4A}"/>
              </a:ext>
            </a:extLst>
          </p:cNvPr>
          <p:cNvSpPr txBox="1"/>
          <p:nvPr/>
        </p:nvSpPr>
        <p:spPr>
          <a:xfrm>
            <a:off x="1619674" y="3774092"/>
            <a:ext cx="187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BLINK LED LINK</a:t>
            </a:r>
            <a:endParaRPr lang="en-GB" sz="16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33F950-82B4-05B2-EB8C-BDC42DA7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235"/>
            <a:ext cx="6686874" cy="30887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85064C-E803-BC5B-3AE1-4AA4254D5359}"/>
              </a:ext>
            </a:extLst>
          </p:cNvPr>
          <p:cNvSpPr txBox="1"/>
          <p:nvPr/>
        </p:nvSpPr>
        <p:spPr>
          <a:xfrm>
            <a:off x="6894039" y="2094696"/>
            <a:ext cx="2569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components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8 x LEDs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8 x 330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3C2AA9-82D6-1B23-5ECD-87DA08BF3B59}"/>
              </a:ext>
            </a:extLst>
          </p:cNvPr>
          <p:cNvSpPr txBox="1"/>
          <p:nvPr/>
        </p:nvSpPr>
        <p:spPr>
          <a:xfrm>
            <a:off x="1632737" y="4090507"/>
            <a:ext cx="5054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MULTIPLE LED LINK 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" name="Google Shape;414;p43">
            <a:extLst>
              <a:ext uri="{FF2B5EF4-FFF2-40B4-BE49-F238E27FC236}">
                <a16:creationId xmlns:a16="http://schemas.microsoft.com/office/drawing/2014/main" id="{A50B4DB1-33E0-5ED0-8164-99DF3782E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BLINK AN EXTERNAL LED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CE6BF1-4AAF-DC71-29AB-E61841F59373}"/>
              </a:ext>
            </a:extLst>
          </p:cNvPr>
          <p:cNvSpPr txBox="1"/>
          <p:nvPr/>
        </p:nvSpPr>
        <p:spPr>
          <a:xfrm>
            <a:off x="1744980" y="541020"/>
            <a:ext cx="6623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This project is about how to use a piezo buzzer with Raspberry Pi Pico W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45B2F-EB1A-58FC-CB07-5E7D0E74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33246"/>
            <a:ext cx="6361603" cy="31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119122-9B57-F107-32B6-981D8C92F8C7}"/>
              </a:ext>
            </a:extLst>
          </p:cNvPr>
          <p:cNvSpPr txBox="1"/>
          <p:nvPr/>
        </p:nvSpPr>
        <p:spPr>
          <a:xfrm>
            <a:off x="501372" y="4201322"/>
            <a:ext cx="58602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BUZZER CODE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LIB: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simpleio.mpy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70872-BC91-7B46-BFEC-681DFB51EA67}"/>
              </a:ext>
            </a:extLst>
          </p:cNvPr>
          <p:cNvSpPr txBox="1"/>
          <p:nvPr/>
        </p:nvSpPr>
        <p:spPr>
          <a:xfrm>
            <a:off x="6252435" y="1168020"/>
            <a:ext cx="26498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Required components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2N2222 Transistor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10k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0532D-D86C-C8BD-964B-8396ACFFAB39}"/>
              </a:ext>
            </a:extLst>
          </p:cNvPr>
          <p:cNvSpPr txBox="1"/>
          <p:nvPr/>
        </p:nvSpPr>
        <p:spPr>
          <a:xfrm>
            <a:off x="6252435" y="2858719"/>
            <a:ext cx="26498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b="1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+ buzzer  - 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Transistor C - G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Transistor B  - 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 – GP18</a:t>
            </a:r>
          </a:p>
        </p:txBody>
      </p:sp>
      <p:sp>
        <p:nvSpPr>
          <p:cNvPr id="6" name="Google Shape;414;p43">
            <a:extLst>
              <a:ext uri="{FF2B5EF4-FFF2-40B4-BE49-F238E27FC236}">
                <a16:creationId xmlns:a16="http://schemas.microsoft.com/office/drawing/2014/main" id="{D9AA2AED-8759-7044-488A-0736CA5A7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>
                <a:latin typeface="Assistant" pitchFamily="2" charset="-79"/>
                <a:cs typeface="Assistant" pitchFamily="2" charset="-79"/>
              </a:rPr>
              <a:t>DIGITAL</a:t>
            </a:r>
            <a:r>
              <a:rPr lang="en-MY" sz="3000" b="1" dirty="0">
                <a:latin typeface="Assistant" pitchFamily="2" charset="-79"/>
                <a:cs typeface="Assistant" pitchFamily="2" charset="-79"/>
              </a:rPr>
              <a:t> OUTPUT:BUZZER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300F3E-89EE-E6C4-1FFE-C299946B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7612"/>
            <a:ext cx="6435011" cy="2198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DC5CF-B97A-F7C0-512F-4BA83C77297E}"/>
              </a:ext>
            </a:extLst>
          </p:cNvPr>
          <p:cNvSpPr txBox="1"/>
          <p:nvPr/>
        </p:nvSpPr>
        <p:spPr>
          <a:xfrm>
            <a:off x="6415890" y="1061767"/>
            <a:ext cx="24088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Required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Push Button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330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10k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0BED6-B6F2-68FC-0897-92C6EE2CF816}"/>
              </a:ext>
            </a:extLst>
          </p:cNvPr>
          <p:cNvSpPr txBox="1"/>
          <p:nvPr/>
        </p:nvSpPr>
        <p:spPr>
          <a:xfrm>
            <a:off x="6415890" y="3257787"/>
            <a:ext cx="2649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b="1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b="1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LED – GP0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Push button – gp20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19A4C-1569-C7F8-DF46-7CD78E108186}"/>
              </a:ext>
            </a:extLst>
          </p:cNvPr>
          <p:cNvSpPr txBox="1"/>
          <p:nvPr/>
        </p:nvSpPr>
        <p:spPr>
          <a:xfrm>
            <a:off x="556785" y="3494494"/>
            <a:ext cx="5321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PUSH BUTTON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Google Shape;414;p43">
            <a:extLst>
              <a:ext uri="{FF2B5EF4-FFF2-40B4-BE49-F238E27FC236}">
                <a16:creationId xmlns:a16="http://schemas.microsoft.com/office/drawing/2014/main" id="{C805FC1D-1199-CF44-15BD-CD735A593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DIGITAL INPUT: PUSH BUTTON</a:t>
            </a:r>
          </a:p>
        </p:txBody>
      </p:sp>
    </p:spTree>
    <p:extLst>
      <p:ext uri="{BB962C8B-B14F-4D97-AF65-F5344CB8AC3E}">
        <p14:creationId xmlns:p14="http://schemas.microsoft.com/office/powerpoint/2010/main" val="3845626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9CAE9-4CD0-872F-321C-FE9D5197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627000"/>
            <a:ext cx="6505413" cy="3121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7B407-5A4F-7183-8906-FA21196F5FF1}"/>
              </a:ext>
            </a:extLst>
          </p:cNvPr>
          <p:cNvSpPr txBox="1"/>
          <p:nvPr/>
        </p:nvSpPr>
        <p:spPr>
          <a:xfrm>
            <a:off x="6767384" y="759152"/>
            <a:ext cx="23766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LDR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4181-003A-54A4-806D-6ED27B87A9E3}"/>
              </a:ext>
            </a:extLst>
          </p:cNvPr>
          <p:cNvSpPr txBox="1"/>
          <p:nvPr/>
        </p:nvSpPr>
        <p:spPr>
          <a:xfrm>
            <a:off x="1172523" y="3873641"/>
            <a:ext cx="438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LDR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B472E-2DB0-5EA8-A974-8776D6E1CD55}"/>
              </a:ext>
            </a:extLst>
          </p:cNvPr>
          <p:cNvSpPr txBox="1"/>
          <p:nvPr/>
        </p:nvSpPr>
        <p:spPr>
          <a:xfrm>
            <a:off x="6855145" y="2298434"/>
            <a:ext cx="22888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Vcc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Gnd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A0 – GP 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Google Shape;414;p43">
            <a:extLst>
              <a:ext uri="{FF2B5EF4-FFF2-40B4-BE49-F238E27FC236}">
                <a16:creationId xmlns:a16="http://schemas.microsoft.com/office/drawing/2014/main" id="{8BA76AA9-763E-C09D-6A57-9E5984A893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ANALOG INPUT: LDR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4FDA5B-E69C-A285-DE67-48DC7581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000"/>
            <a:ext cx="5936032" cy="358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DA14D-2717-C4B6-CE45-5857A32EDC9D}"/>
              </a:ext>
            </a:extLst>
          </p:cNvPr>
          <p:cNvSpPr txBox="1"/>
          <p:nvPr/>
        </p:nvSpPr>
        <p:spPr>
          <a:xfrm>
            <a:off x="6028499" y="630938"/>
            <a:ext cx="27662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HC-SR04 Ultrasonic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D8015-BD32-398A-ED71-13551F17AE0C}"/>
              </a:ext>
            </a:extLst>
          </p:cNvPr>
          <p:cNvSpPr txBox="1"/>
          <p:nvPr/>
        </p:nvSpPr>
        <p:spPr>
          <a:xfrm>
            <a:off x="650995" y="4248388"/>
            <a:ext cx="528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ULTRASONIC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LIB: adafruit_hcsr04.mpy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EF04B-1F6F-8153-ABFD-E9C7CB2E2032}"/>
              </a:ext>
            </a:extLst>
          </p:cNvPr>
          <p:cNvSpPr txBox="1"/>
          <p:nvPr/>
        </p:nvSpPr>
        <p:spPr>
          <a:xfrm>
            <a:off x="6039226" y="2182170"/>
            <a:ext cx="27662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Vcc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Gnd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Trig – GP7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Echo – GP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" name="Google Shape;414;p43">
            <a:extLst>
              <a:ext uri="{FF2B5EF4-FFF2-40B4-BE49-F238E27FC236}">
                <a16:creationId xmlns:a16="http://schemas.microsoft.com/office/drawing/2014/main" id="{A1829049-FDCC-8608-4CE5-FDDAB78319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ANALOG INPUT: ULTRASONIC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592999" y="821266"/>
            <a:ext cx="8203867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Arduino</a:t>
            </a: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Language: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C/C++ derivative. While it might have a steeper learning curve for beginners, it provides more control for those familiar with these languages.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Community and Ecosystem: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Large and active community, resulting in extensive documentation, libraries, and community support. This can be advantageous when troubleshooting or seeking help.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Versatility: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Supports a wide range of microcontroller boards, offering more versatility in terms of hardware options.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Performance: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Arduino code is compiled, which can lead to more optimized and potentially faster code execution compared to interpreted languages like 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Traditional Development Process: 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Typically involves a more traditional development process where code is written, compiled, and uploaded to the board. This might be less intuitive for beginners.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92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A5CDA3-F8A2-4DD1-0EFC-49080D8F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390"/>
            <a:ext cx="5405207" cy="36387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792133-4137-EFC0-DB5F-E045C2B2AC3D}"/>
              </a:ext>
            </a:extLst>
          </p:cNvPr>
          <p:cNvSpPr txBox="1"/>
          <p:nvPr/>
        </p:nvSpPr>
        <p:spPr>
          <a:xfrm>
            <a:off x="5578355" y="848451"/>
            <a:ext cx="24123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DHT22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05AB7-7306-72F8-A375-E6F93D780B60}"/>
              </a:ext>
            </a:extLst>
          </p:cNvPr>
          <p:cNvSpPr txBox="1"/>
          <p:nvPr/>
        </p:nvSpPr>
        <p:spPr>
          <a:xfrm>
            <a:off x="138347" y="4315080"/>
            <a:ext cx="526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DHT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r"/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LIB: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adafruit_dht.mpy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69936-2C3B-0640-4CF8-3E95EF984424}"/>
              </a:ext>
            </a:extLst>
          </p:cNvPr>
          <p:cNvSpPr txBox="1"/>
          <p:nvPr/>
        </p:nvSpPr>
        <p:spPr>
          <a:xfrm>
            <a:off x="5578355" y="2423580"/>
            <a:ext cx="27662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Vcc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Gnd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–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A0 – GP27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4" name="Google Shape;414;p43">
            <a:extLst>
              <a:ext uri="{FF2B5EF4-FFF2-40B4-BE49-F238E27FC236}">
                <a16:creationId xmlns:a16="http://schemas.microsoft.com/office/drawing/2014/main" id="{AB23321E-4B36-D5B6-BE68-FCADF8A5BB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ANALOG INPUT: DHT THERMAL SENSOR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9"/>
          <p:cNvSpPr txBox="1">
            <a:spLocks noGrp="1"/>
          </p:cNvSpPr>
          <p:nvPr>
            <p:ph type="title"/>
          </p:nvPr>
        </p:nvSpPr>
        <p:spPr>
          <a:xfrm>
            <a:off x="811440" y="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ANALOG INPUT AND OUTPUT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F772F-45BE-5F73-8396-4E87FFE9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827910"/>
            <a:ext cx="4952382" cy="3477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CB8BD-6B7C-5EC3-40E1-346D3D97F8F9}"/>
              </a:ext>
            </a:extLst>
          </p:cNvPr>
          <p:cNvSpPr txBox="1"/>
          <p:nvPr/>
        </p:nvSpPr>
        <p:spPr>
          <a:xfrm>
            <a:off x="5983605" y="902050"/>
            <a:ext cx="316039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Jumper Wires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Buzzer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PIR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2N2222 Transistor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1 x Resistor 10k</a:t>
            </a:r>
            <a:r>
              <a:rPr lang="el-GR" dirty="0">
                <a:latin typeface="Biome" panose="020B0503030204020804" pitchFamily="34" charset="0"/>
                <a:cs typeface="Biome" panose="020B0503030204020804" pitchFamily="34" charset="0"/>
              </a:rPr>
              <a:t>Ω 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BE9CD-2D56-33E3-3B7A-E8BBCF20F987}"/>
              </a:ext>
            </a:extLst>
          </p:cNvPr>
          <p:cNvSpPr txBox="1"/>
          <p:nvPr/>
        </p:nvSpPr>
        <p:spPr>
          <a:xfrm>
            <a:off x="5983605" y="2632351"/>
            <a:ext cx="26498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W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iring</a:t>
            </a: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+ buzzer  - 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Transistor C - G 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Transistor B  - Resistor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Resistor – GP18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PIR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VCC – VBUS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OUT – GP27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GND - 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2C029-9F56-1851-8F50-C341937051B4}"/>
              </a:ext>
            </a:extLst>
          </p:cNvPr>
          <p:cNvSpPr txBox="1"/>
          <p:nvPr/>
        </p:nvSpPr>
        <p:spPr>
          <a:xfrm>
            <a:off x="784399" y="4372263"/>
            <a:ext cx="4388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link: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PIR LINK 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r"/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REQUIRED LIB: </a:t>
            </a:r>
            <a:r>
              <a:rPr lang="en-GB" dirty="0" err="1">
                <a:latin typeface="Biome" panose="020B0503030204020804" pitchFamily="34" charset="0"/>
                <a:cs typeface="Biome" panose="020B0503030204020804" pitchFamily="34" charset="0"/>
              </a:rPr>
              <a:t>simpleio.mpy</a:t>
            </a:r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0C60E-D463-063A-0C21-D2DCA9C1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653"/>
            <a:ext cx="5710993" cy="2771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32C36-2867-7548-BCC0-F3C6C12AFE85}"/>
              </a:ext>
            </a:extLst>
          </p:cNvPr>
          <p:cNvSpPr txBox="1"/>
          <p:nvPr/>
        </p:nvSpPr>
        <p:spPr>
          <a:xfrm>
            <a:off x="5957923" y="1276424"/>
            <a:ext cx="26176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Require component</a:t>
            </a:r>
          </a:p>
          <a:p>
            <a:endParaRPr lang="en-GB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Raspberry Pi Pico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Micro USB Cable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Breadboard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C7C6-545A-B3EA-6BDD-C257200EF6FE}"/>
              </a:ext>
            </a:extLst>
          </p:cNvPr>
          <p:cNvSpPr txBox="1"/>
          <p:nvPr/>
        </p:nvSpPr>
        <p:spPr>
          <a:xfrm>
            <a:off x="1322030" y="3676236"/>
            <a:ext cx="438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  </a:t>
            </a:r>
            <a:r>
              <a:rPr lang="en-US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WIFI LINK</a:t>
            </a:r>
            <a:endParaRPr lang="en-US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Google Shape;414;p43">
            <a:extLst>
              <a:ext uri="{FF2B5EF4-FFF2-40B4-BE49-F238E27FC236}">
                <a16:creationId xmlns:a16="http://schemas.microsoft.com/office/drawing/2014/main" id="{685B1E8C-0C18-C9E5-0CFA-AFCEB2256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INTRODUCTION NETWORK</a:t>
            </a:r>
          </a:p>
        </p:txBody>
      </p:sp>
    </p:spTree>
    <p:extLst>
      <p:ext uri="{BB962C8B-B14F-4D97-AF65-F5344CB8AC3E}">
        <p14:creationId xmlns:p14="http://schemas.microsoft.com/office/powerpoint/2010/main" val="1382656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832C36-2867-7548-BCC0-F3C6C12AFE85}"/>
              </a:ext>
            </a:extLst>
          </p:cNvPr>
          <p:cNvSpPr txBox="1"/>
          <p:nvPr/>
        </p:nvSpPr>
        <p:spPr>
          <a:xfrm>
            <a:off x="5957923" y="1276424"/>
            <a:ext cx="26176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Require component</a:t>
            </a:r>
          </a:p>
          <a:p>
            <a:endParaRPr lang="en-GB" dirty="0">
              <a:solidFill>
                <a:schemeClr val="accent3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Raspberry Pi Pico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Micro USB Cable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Breadboard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C7C6-545A-B3EA-6BDD-C257200EF6FE}"/>
              </a:ext>
            </a:extLst>
          </p:cNvPr>
          <p:cNvSpPr txBox="1"/>
          <p:nvPr/>
        </p:nvSpPr>
        <p:spPr>
          <a:xfrm>
            <a:off x="1322030" y="3676236"/>
            <a:ext cx="438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  </a:t>
            </a:r>
            <a:r>
              <a:rPr lang="en-US" b="1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WIFI LINK</a:t>
            </a:r>
            <a:endParaRPr lang="en-US" b="1" dirty="0">
              <a:solidFill>
                <a:schemeClr val="accent3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Google Shape;414;p43">
            <a:extLst>
              <a:ext uri="{FF2B5EF4-FFF2-40B4-BE49-F238E27FC236}">
                <a16:creationId xmlns:a16="http://schemas.microsoft.com/office/drawing/2014/main" id="{685B1E8C-0C18-C9E5-0CFA-AFCEB2256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INTRODUCTION NETWORK AND IOT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516ADA-1619-6C54-11E3-CD536EF3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8" y="630938"/>
            <a:ext cx="7772400" cy="42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3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832C36-2867-7548-BCC0-F3C6C12AFE85}"/>
              </a:ext>
            </a:extLst>
          </p:cNvPr>
          <p:cNvSpPr txBox="1"/>
          <p:nvPr/>
        </p:nvSpPr>
        <p:spPr>
          <a:xfrm>
            <a:off x="5957923" y="1276424"/>
            <a:ext cx="26176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Require component</a:t>
            </a:r>
          </a:p>
          <a:p>
            <a:endParaRPr lang="en-GB" dirty="0">
              <a:solidFill>
                <a:schemeClr val="accent3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Raspberry Pi Pico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Micro USB Cable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Breadboard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C7C6-545A-B3EA-6BDD-C257200EF6FE}"/>
              </a:ext>
            </a:extLst>
          </p:cNvPr>
          <p:cNvSpPr txBox="1"/>
          <p:nvPr/>
        </p:nvSpPr>
        <p:spPr>
          <a:xfrm>
            <a:off x="1322030" y="3676236"/>
            <a:ext cx="438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Please refer the code in this link  </a:t>
            </a:r>
            <a:r>
              <a:rPr lang="en-US" b="1" dirty="0">
                <a:solidFill>
                  <a:schemeClr val="accent3">
                    <a:lumMod val="8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WIFI LINK</a:t>
            </a:r>
            <a:endParaRPr lang="en-US" b="1" dirty="0">
              <a:solidFill>
                <a:schemeClr val="accent3">
                  <a:lumMod val="8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" name="Google Shape;414;p43">
            <a:extLst>
              <a:ext uri="{FF2B5EF4-FFF2-40B4-BE49-F238E27FC236}">
                <a16:creationId xmlns:a16="http://schemas.microsoft.com/office/drawing/2014/main" id="{685B1E8C-0C18-C9E5-0CFA-AFCEB2256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8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 dirty="0">
                <a:latin typeface="Assistant" pitchFamily="2" charset="-79"/>
                <a:cs typeface="Assistant" pitchFamily="2" charset="-79"/>
              </a:rPr>
              <a:t>INTRODUCTION NETWORK AND IOT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516ADA-1619-6C54-11E3-CD536EF3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8" y="630938"/>
            <a:ext cx="7772400" cy="42848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1506D9-4E15-AF33-E99F-9162B3127570}"/>
              </a:ext>
            </a:extLst>
          </p:cNvPr>
          <p:cNvSpPr/>
          <p:nvPr/>
        </p:nvSpPr>
        <p:spPr>
          <a:xfrm>
            <a:off x="686518" y="1837038"/>
            <a:ext cx="1776596" cy="307777"/>
          </a:xfrm>
          <a:prstGeom prst="roundRect">
            <a:avLst/>
          </a:prstGeom>
          <a:noFill/>
          <a:ln>
            <a:solidFill>
              <a:srgbClr val="1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8151D6-D0CD-C345-AA99-9F9E66D8E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98"/>
          <a:stretch/>
        </p:blipFill>
        <p:spPr>
          <a:xfrm>
            <a:off x="3350833" y="630938"/>
            <a:ext cx="5106649" cy="40156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AF17A3-91E7-13B2-2E44-EE15A62CC58C}"/>
              </a:ext>
            </a:extLst>
          </p:cNvPr>
          <p:cNvCxnSpPr>
            <a:stCxn id="3" idx="3"/>
          </p:cNvCxnSpPr>
          <p:nvPr/>
        </p:nvCxnSpPr>
        <p:spPr>
          <a:xfrm flipV="1">
            <a:off x="2463114" y="1400432"/>
            <a:ext cx="1499286" cy="590495"/>
          </a:xfrm>
          <a:prstGeom prst="straightConnector1">
            <a:avLst/>
          </a:prstGeom>
          <a:ln w="3810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77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592999" y="821266"/>
            <a:ext cx="8203867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Choosing Between </a:t>
            </a:r>
            <a:r>
              <a:rPr lang="en-US" b="1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 and Arduino</a:t>
            </a: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Skill Level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lvl="3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For beginners or those with a preference for Python, 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may be more accessible.</a:t>
            </a:r>
          </a:p>
          <a:p>
            <a:pPr marL="285750" lvl="1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Those with a background in C/C++ might find Arduino more comfortable.</a:t>
            </a:r>
          </a:p>
          <a:p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Project Requirements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lvl="1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If a specific microcontroller or a wide range of hardware options is crucial, Arduino might be a better fit.</a:t>
            </a:r>
          </a:p>
          <a:p>
            <a:pPr marL="285750" lvl="1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If simplicity and ease of use are priorities, especially for educational or quick prototyping purposes, </a:t>
            </a:r>
            <a:r>
              <a:rPr lang="en-US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 may be preferred.</a:t>
            </a:r>
          </a:p>
          <a:p>
            <a:pPr marL="285750" lvl="1" indent="-285750">
              <a:buChar char="•"/>
            </a:pPr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Community and Resources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lvl="1" indent="-285750"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The abundance of resources and a supportive community can be a significant factor. Arduino's larger user base often results in more available libraries, examples, and troubleshooting help.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6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F3C9-0818-FA42-8001-EDF2783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27C5C-8D39-E241-B868-7726053E7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03757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F3C9-0818-FA42-8001-EDF2783F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27C5C-8D39-E241-B868-7726053E7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58939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aspberry Pi Documentation - Raspberry Pi Pico and Pico W">
            <a:extLst>
              <a:ext uri="{FF2B5EF4-FFF2-40B4-BE49-F238E27FC236}">
                <a16:creationId xmlns:a16="http://schemas.microsoft.com/office/drawing/2014/main" id="{41705FEC-2D65-FC88-EF6D-8CDA44F7FD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1376516" cy="137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Google Shape;364;p39">
            <a:extLst>
              <a:ext uri="{FF2B5EF4-FFF2-40B4-BE49-F238E27FC236}">
                <a16:creationId xmlns:a16="http://schemas.microsoft.com/office/drawing/2014/main" id="{EB380106-5EE2-118D-A0D2-2A8BA63D9B11}"/>
              </a:ext>
            </a:extLst>
          </p:cNvPr>
          <p:cNvSpPr txBox="1">
            <a:spLocks/>
          </p:cNvSpPr>
          <p:nvPr/>
        </p:nvSpPr>
        <p:spPr>
          <a:xfrm>
            <a:off x="720000" y="99733"/>
            <a:ext cx="7704000" cy="537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Biome" panose="020B0503030204020804" pitchFamily="34" charset="0"/>
                <a:cs typeface="Biome" panose="020B0503030204020804" pitchFamily="34" charset="0"/>
              </a:rPr>
              <a:t>AGENDA</a:t>
            </a:r>
            <a:endParaRPr lang="en-GB" sz="28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Google Shape;887;p51">
            <a:extLst>
              <a:ext uri="{FF2B5EF4-FFF2-40B4-BE49-F238E27FC236}">
                <a16:creationId xmlns:a16="http://schemas.microsoft.com/office/drawing/2014/main" id="{70EB8913-3C83-44B3-AF0E-10E6C261FB2F}"/>
              </a:ext>
            </a:extLst>
          </p:cNvPr>
          <p:cNvSpPr/>
          <p:nvPr/>
        </p:nvSpPr>
        <p:spPr>
          <a:xfrm>
            <a:off x="1039704" y="952105"/>
            <a:ext cx="484295" cy="481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14300" dist="76200" dir="726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/>
                </a:solidFill>
              </a:rPr>
              <a:t>1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9E4A1-13F8-DE02-7AEB-4646B335B89C}"/>
              </a:ext>
            </a:extLst>
          </p:cNvPr>
          <p:cNvSpPr txBox="1"/>
          <p:nvPr/>
        </p:nvSpPr>
        <p:spPr>
          <a:xfrm>
            <a:off x="1716731" y="972280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Installation Process</a:t>
            </a:r>
            <a:endParaRPr lang="en-GB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Google Shape;887;p51">
            <a:extLst>
              <a:ext uri="{FF2B5EF4-FFF2-40B4-BE49-F238E27FC236}">
                <a16:creationId xmlns:a16="http://schemas.microsoft.com/office/drawing/2014/main" id="{DB13166A-22EF-CDAF-2D45-D21418B8556D}"/>
              </a:ext>
            </a:extLst>
          </p:cNvPr>
          <p:cNvSpPr/>
          <p:nvPr/>
        </p:nvSpPr>
        <p:spPr>
          <a:xfrm>
            <a:off x="1039704" y="1589414"/>
            <a:ext cx="484295" cy="481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14300" dist="76200" dir="726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/>
                </a:solidFill>
              </a:rPr>
              <a:t>2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A383D-A6F3-5A9F-9C0F-0322381BB615}"/>
              </a:ext>
            </a:extLst>
          </p:cNvPr>
          <p:cNvSpPr txBox="1"/>
          <p:nvPr/>
        </p:nvSpPr>
        <p:spPr>
          <a:xfrm>
            <a:off x="1716731" y="1589414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Diagram pinout PICO W</a:t>
            </a:r>
            <a:endParaRPr lang="en-GB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0" name="Google Shape;887;p51">
            <a:extLst>
              <a:ext uri="{FF2B5EF4-FFF2-40B4-BE49-F238E27FC236}">
                <a16:creationId xmlns:a16="http://schemas.microsoft.com/office/drawing/2014/main" id="{E5D1E217-634D-9F92-52EE-3F9E90D4CA24}"/>
              </a:ext>
            </a:extLst>
          </p:cNvPr>
          <p:cNvSpPr/>
          <p:nvPr/>
        </p:nvSpPr>
        <p:spPr>
          <a:xfrm>
            <a:off x="1039703" y="2257501"/>
            <a:ext cx="484295" cy="481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14300" dist="76200" dir="726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/>
                </a:solidFill>
              </a:rPr>
              <a:t>3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C2432-4023-2F34-0986-090E0CAD6137}"/>
              </a:ext>
            </a:extLst>
          </p:cNvPr>
          <p:cNvSpPr txBox="1"/>
          <p:nvPr/>
        </p:nvSpPr>
        <p:spPr>
          <a:xfrm>
            <a:off x="1716731" y="2257501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Digital Input/Output</a:t>
            </a:r>
            <a:endParaRPr lang="en-GB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BC806-B85D-E154-E884-492F39563F6B}"/>
              </a:ext>
            </a:extLst>
          </p:cNvPr>
          <p:cNvSpPr txBox="1"/>
          <p:nvPr/>
        </p:nvSpPr>
        <p:spPr>
          <a:xfrm>
            <a:off x="1780965" y="2719166"/>
            <a:ext cx="1590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LED 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Push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ome" panose="020B0503030204020804" pitchFamily="34" charset="0"/>
                <a:cs typeface="Biome" panose="020B0503030204020804" pitchFamily="34" charset="0"/>
              </a:rPr>
              <a:t>Buzzer </a:t>
            </a:r>
          </a:p>
        </p:txBody>
      </p:sp>
      <p:sp>
        <p:nvSpPr>
          <p:cNvPr id="13" name="Google Shape;887;p51">
            <a:extLst>
              <a:ext uri="{FF2B5EF4-FFF2-40B4-BE49-F238E27FC236}">
                <a16:creationId xmlns:a16="http://schemas.microsoft.com/office/drawing/2014/main" id="{2A467F70-B514-5A29-CF9C-40A9C00A676D}"/>
              </a:ext>
            </a:extLst>
          </p:cNvPr>
          <p:cNvSpPr/>
          <p:nvPr/>
        </p:nvSpPr>
        <p:spPr>
          <a:xfrm>
            <a:off x="1039703" y="3400501"/>
            <a:ext cx="484295" cy="481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114300" dist="76200" dir="7260000" algn="bl" rotWithShape="0">
              <a:schemeClr val="accent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/>
                </a:solidFill>
              </a:rPr>
              <a:t>4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F557A-982B-594F-5DD3-F6DBB9D39FA3}"/>
              </a:ext>
            </a:extLst>
          </p:cNvPr>
          <p:cNvSpPr txBox="1"/>
          <p:nvPr/>
        </p:nvSpPr>
        <p:spPr>
          <a:xfrm>
            <a:off x="1716731" y="3387438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iome" panose="020B0503030204020804" pitchFamily="34" charset="0"/>
                <a:cs typeface="Biome" panose="020B0503030204020804" pitchFamily="34" charset="0"/>
              </a:rPr>
              <a:t>Analog Input/Output</a:t>
            </a:r>
            <a:endParaRPr lang="en-GB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18CDC5-258B-4D19-84E4-83ADE21AAA36}"/>
              </a:ext>
            </a:extLst>
          </p:cNvPr>
          <p:cNvSpPr txBox="1"/>
          <p:nvPr/>
        </p:nvSpPr>
        <p:spPr>
          <a:xfrm>
            <a:off x="1780965" y="3882341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LDR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PIR sensor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INSTALLATION PROCESS</a:t>
            </a:r>
            <a:endParaRPr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592999" y="821266"/>
            <a:ext cx="8203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</a:t>
            </a: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</a:rPr>
              <a:t>ownload </a:t>
            </a:r>
            <a:r>
              <a:rPr lang="en-US" sz="1400" b="0" dirty="0" err="1">
                <a:latin typeface="Biome" panose="020B0503030204020804" pitchFamily="34" charset="0"/>
                <a:cs typeface="Biome" panose="020B0503030204020804" pitchFamily="34" charset="0"/>
              </a:rPr>
              <a:t>CircuitPython</a:t>
            </a: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</a:rPr>
              <a:t> firmware UF2 from </a:t>
            </a: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  <a:hlinkClick r:id="rId3"/>
              </a:rPr>
              <a:t>https://circuitpython.org/board/raspberry_pi_pico_w/</a:t>
            </a:r>
            <a:endParaRPr lang="en-US" sz="1400" b="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</a:rPr>
              <a:t>E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.g., Firmware name: 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adafruit-circuitpython-raspberry_pi_pico_w-en_US-8.2.7.uf2</a:t>
            </a:r>
            <a:endParaRPr lang="en-US" sz="1400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3" name="Picture 2" descr="A computer chip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D2D77566-3AC3-DF27-17D8-2EA4C6674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32" y="1543173"/>
            <a:ext cx="7772400" cy="351568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02626D-1E04-086F-2EBA-0A241BE27D1F}"/>
              </a:ext>
            </a:extLst>
          </p:cNvPr>
          <p:cNvSpPr/>
          <p:nvPr/>
        </p:nvSpPr>
        <p:spPr>
          <a:xfrm>
            <a:off x="6474941" y="3146858"/>
            <a:ext cx="1762897" cy="436605"/>
          </a:xfrm>
          <a:prstGeom prst="roundRect">
            <a:avLst/>
          </a:prstGeom>
          <a:noFill/>
          <a:ln>
            <a:solidFill>
              <a:srgbClr val="0B64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AF4E9-40EE-7E31-F33C-EBA3058D8947}"/>
              </a:ext>
            </a:extLst>
          </p:cNvPr>
          <p:cNvSpPr txBox="1"/>
          <p:nvPr/>
        </p:nvSpPr>
        <p:spPr>
          <a:xfrm>
            <a:off x="0" y="44356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b="0" i="0" dirty="0">
                <a:solidFill>
                  <a:srgbClr val="00B05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UF2 is a file format, developed by Microsoft for PXT (also known as Microsoft </a:t>
            </a:r>
            <a:r>
              <a:rPr lang="en-MY" sz="1000" b="0" i="0" dirty="0" err="1">
                <a:solidFill>
                  <a:srgbClr val="00B05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MakeCode</a:t>
            </a:r>
            <a:r>
              <a:rPr lang="en-MY" sz="1000" b="0" i="0" dirty="0">
                <a:solidFill>
                  <a:srgbClr val="00B05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), that is particularly suitable for flashing microcontrollers over MSC (Mass Storage Class; aka removable flash drive)</a:t>
            </a:r>
            <a:endParaRPr lang="en-GB" sz="1000" dirty="0">
              <a:solidFill>
                <a:srgbClr val="00B05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5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720000" y="99733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INSTALLATION PROCESS</a:t>
            </a:r>
            <a:endParaRPr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A3547-FD75-EB7F-CDAD-75B665F525C2}"/>
              </a:ext>
            </a:extLst>
          </p:cNvPr>
          <p:cNvSpPr txBox="1"/>
          <p:nvPr/>
        </p:nvSpPr>
        <p:spPr>
          <a:xfrm>
            <a:off x="140239" y="1487091"/>
            <a:ext cx="30455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Firmware installation</a:t>
            </a:r>
          </a:p>
          <a:p>
            <a:pPr algn="l"/>
            <a:endParaRPr lang="en-US" sz="1400" b="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Press Reset button while connect USB cable to the laptop.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Now drag and paste the downloaded firmware into Pico W device (adafruit-circuitpython-raspberry_pi_pico_w-en_US-8.2.7.uf2)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</a:rPr>
              <a:t>Wait until the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the firmware is completely transferred into Pico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b="0" dirty="0">
                <a:latin typeface="Biome" panose="020B0503030204020804" pitchFamily="34" charset="0"/>
                <a:cs typeface="Biome" panose="020B0503030204020804" pitchFamily="34" charset="0"/>
              </a:rPr>
              <a:t>Rel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ease the Reset button</a:t>
            </a:r>
            <a:endParaRPr lang="en-GB" sz="1400" b="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Picture 1" descr="A green circuit board with yellow and green wires&#10;&#10;Description automatically generated">
            <a:extLst>
              <a:ext uri="{FF2B5EF4-FFF2-40B4-BE49-F238E27FC236}">
                <a16:creationId xmlns:a16="http://schemas.microsoft.com/office/drawing/2014/main" id="{A5200771-51F7-2835-98D4-266E3D9D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25" y="1558139"/>
            <a:ext cx="5958175" cy="2679838"/>
          </a:xfrm>
          <a:prstGeom prst="rect">
            <a:avLst/>
          </a:prstGeom>
          <a:ln>
            <a:solidFill>
              <a:srgbClr val="1CBD24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0BC9C0-3586-1744-F0A3-71C0A354FC83}"/>
              </a:ext>
            </a:extLst>
          </p:cNvPr>
          <p:cNvCxnSpPr>
            <a:cxnSpLocks/>
          </p:cNvCxnSpPr>
          <p:nvPr/>
        </p:nvCxnSpPr>
        <p:spPr>
          <a:xfrm>
            <a:off x="2610035" y="2383153"/>
            <a:ext cx="2050742" cy="750664"/>
          </a:xfrm>
          <a:prstGeom prst="straightConnector1">
            <a:avLst/>
          </a:prstGeom>
          <a:ln w="57150">
            <a:solidFill>
              <a:srgbClr val="1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90074"/>
      </p:ext>
    </p:extLst>
  </p:cSld>
  <p:clrMapOvr>
    <a:masterClrMapping/>
  </p:clrMapOvr>
</p:sld>
</file>

<file path=ppt/theme/theme1.xml><?xml version="1.0" encoding="utf-8"?>
<a:theme xmlns:a="http://schemas.openxmlformats.org/drawingml/2006/main" name="Quality Management Consulting by Slidesgo">
  <a:themeElements>
    <a:clrScheme name="Simple Light">
      <a:dk1>
        <a:srgbClr val="353738"/>
      </a:dk1>
      <a:lt1>
        <a:srgbClr val="7D5FFE"/>
      </a:lt1>
      <a:dk2>
        <a:srgbClr val="FFFFFF"/>
      </a:dk2>
      <a:lt2>
        <a:srgbClr val="F0F5FA"/>
      </a:lt2>
      <a:accent1>
        <a:srgbClr val="B0B0B0"/>
      </a:accent1>
      <a:accent2>
        <a:srgbClr val="6769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D3A8F54A70F49B4B7186547E181F1" ma:contentTypeVersion="7" ma:contentTypeDescription="Create a new document." ma:contentTypeScope="" ma:versionID="44095b5c2b8693738379bfaeb7a1a354">
  <xsd:schema xmlns:xsd="http://www.w3.org/2001/XMLSchema" xmlns:xs="http://www.w3.org/2001/XMLSchema" xmlns:p="http://schemas.microsoft.com/office/2006/metadata/properties" xmlns:ns3="cf0e769f-4719-4675-999a-0ce3f12f598f" xmlns:ns4="8471fea8-7382-49bf-83da-95874b8c901e" targetNamespace="http://schemas.microsoft.com/office/2006/metadata/properties" ma:root="true" ma:fieldsID="34c4271fe324c280fcc835fcb4525c2e" ns3:_="" ns4:_="">
    <xsd:import namespace="cf0e769f-4719-4675-999a-0ce3f12f598f"/>
    <xsd:import namespace="8471fea8-7382-49bf-83da-95874b8c90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e769f-4719-4675-999a-0ce3f12f59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1fea8-7382-49bf-83da-95874b8c901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0e769f-4719-4675-999a-0ce3f12f598f" xsi:nil="true"/>
  </documentManagement>
</p:properties>
</file>

<file path=customXml/itemProps1.xml><?xml version="1.0" encoding="utf-8"?>
<ds:datastoreItem xmlns:ds="http://schemas.openxmlformats.org/officeDocument/2006/customXml" ds:itemID="{332D1069-8A59-40E5-951D-753E216E13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9C809-ED7A-4948-8B5C-689FE22FAF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0e769f-4719-4675-999a-0ce3f12f598f"/>
    <ds:schemaRef ds:uri="8471fea8-7382-49bf-83da-95874b8c90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2796A8-225A-463B-B6B6-83C6E1159236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cf0e769f-4719-4675-999a-0ce3f12f598f"/>
    <ds:schemaRef ds:uri="http://purl.org/dc/terms/"/>
    <ds:schemaRef ds:uri="http://schemas.microsoft.com/office/infopath/2007/PartnerControls"/>
    <ds:schemaRef ds:uri="8471fea8-7382-49bf-83da-95874b8c901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{80E63BFC-74AD-994E-8D24-CC06ACD91348}tf16401378</Template>
  <TotalTime>1367</TotalTime>
  <Words>1521</Words>
  <Application>Microsoft Macintosh PowerPoint</Application>
  <PresentationFormat>On-screen Show (16:9)</PresentationFormat>
  <Paragraphs>297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Arial,Sans-Serif</vt:lpstr>
      <vt:lpstr>Assistant</vt:lpstr>
      <vt:lpstr>Biome</vt:lpstr>
      <vt:lpstr>Asap</vt:lpstr>
      <vt:lpstr>Arial</vt:lpstr>
      <vt:lpstr>Quality Management Consulting by Slidesgo</vt:lpstr>
      <vt:lpstr> RASPBERRY PI PICO W</vt:lpstr>
      <vt:lpstr>OVERVIEW</vt:lpstr>
      <vt:lpstr>OVERVIEW</vt:lpstr>
      <vt:lpstr>OVERVIEW</vt:lpstr>
      <vt:lpstr>PowerPoint Presentation</vt:lpstr>
      <vt:lpstr>PowerPoint Presentation</vt:lpstr>
      <vt:lpstr>PowerPoint Presentation</vt:lpstr>
      <vt:lpstr>INSTALLATION PROCESS</vt:lpstr>
      <vt:lpstr>INSTALLATION PROCESS</vt:lpstr>
      <vt:lpstr>INSTALLATION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BLINK AN EXTERNAL LED</vt:lpstr>
      <vt:lpstr>BLINK AN EXTERNAL LED</vt:lpstr>
      <vt:lpstr>DIGITAL OUTPUT:BUZZER</vt:lpstr>
      <vt:lpstr>DIGITAL INPUT: PUSH BUTTON</vt:lpstr>
      <vt:lpstr>ANALOG INPUT: LDR</vt:lpstr>
      <vt:lpstr>ANALOG INPUT: ULTRASONIC</vt:lpstr>
      <vt:lpstr>ANALOG INPUT: DHT THERMAL SENSOR</vt:lpstr>
      <vt:lpstr>ANALOG INPUT AND OUTPUT</vt:lpstr>
      <vt:lpstr>INTRODUCTION NETWORK</vt:lpstr>
      <vt:lpstr>INTRODUCTION NETWORK AND IOT</vt:lpstr>
      <vt:lpstr>INTRODUCTION NETWORK AND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RASPBERRY PI PICO W</dc:title>
  <dc:creator>User</dc:creator>
  <cp:lastModifiedBy>MOHD HANIF BIN MOHD RAMLI</cp:lastModifiedBy>
  <cp:revision>467</cp:revision>
  <dcterms:modified xsi:type="dcterms:W3CDTF">2023-11-14T13:21:49Z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0x0101007FDD3A8F54A70F49B4B7186547E181F1</vt:lpwstr>
  </property>
</Properties>
</file>